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9" r:id="rId5"/>
    <p:sldId id="262" r:id="rId6"/>
    <p:sldId id="263" r:id="rId7"/>
    <p:sldId id="279" r:id="rId8"/>
    <p:sldId id="281" r:id="rId9"/>
    <p:sldId id="280" r:id="rId10"/>
    <p:sldId id="282" r:id="rId11"/>
    <p:sldId id="264" r:id="rId12"/>
    <p:sldId id="269" r:id="rId13"/>
    <p:sldId id="268" r:id="rId14"/>
    <p:sldId id="270" r:id="rId15"/>
    <p:sldId id="271" r:id="rId16"/>
    <p:sldId id="265" r:id="rId17"/>
    <p:sldId id="283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E23DD-C15F-4A20-A9F7-616B86CDA68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university.edu/resources-2/online-resources/" TargetMode="External"/><Relationship Id="rId2" Type="http://schemas.openxmlformats.org/officeDocument/2006/relationships/hyperlink" Target="https://opac.libraryworld.com/opac/signin.php?libraryname=NOBEL%20UNI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beluniversity.edu/resources-2/e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un\Desktop\LISA.nobel\USCIS. SEVIS\header_logo.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5105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New Student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800" dirty="0"/>
          </a:p>
          <a:p>
            <a:pPr algn="r"/>
            <a:r>
              <a:rPr lang="en-US" sz="2800" dirty="0"/>
              <a:t>Fall Semester 2024</a:t>
            </a:r>
          </a:p>
        </p:txBody>
      </p:sp>
    </p:spTree>
    <p:extLst>
      <p:ext uri="{BB962C8B-B14F-4D97-AF65-F5344CB8AC3E}">
        <p14:creationId xmlns:p14="http://schemas.microsoft.com/office/powerpoint/2010/main" val="17106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Institutional Information</a:t>
            </a:r>
          </a:p>
          <a:p>
            <a:pPr lvl="1"/>
            <a:r>
              <a:rPr lang="en-US" sz="2500" dirty="0"/>
              <a:t>Statement of Non-discrimination/Equal Employment Opportunity</a:t>
            </a:r>
          </a:p>
          <a:p>
            <a:pPr lvl="1"/>
            <a:r>
              <a:rPr lang="en-US" sz="2500" dirty="0"/>
              <a:t>Freedom of Speech</a:t>
            </a:r>
          </a:p>
          <a:p>
            <a:pPr lvl="1"/>
            <a:r>
              <a:rPr lang="en-US" sz="2500" dirty="0"/>
              <a:t>Academic Freedom Policy</a:t>
            </a:r>
          </a:p>
          <a:p>
            <a:pPr lvl="1"/>
            <a:r>
              <a:rPr lang="en-US" sz="2500" dirty="0"/>
              <a:t>Sexual Harassment</a:t>
            </a:r>
          </a:p>
          <a:p>
            <a:pPr lvl="1"/>
            <a:r>
              <a:rPr lang="en-US" sz="2500" dirty="0"/>
              <a:t>Security and Safety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3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3962400"/>
          </a:xfrm>
        </p:spPr>
        <p:txBody>
          <a:bodyPr>
            <a:normAutofit/>
          </a:bodyPr>
          <a:lstStyle/>
          <a:p>
            <a:r>
              <a:rPr lang="en-US" dirty="0"/>
              <a:t>Student Rights &amp; Responsibilities</a:t>
            </a:r>
          </a:p>
          <a:p>
            <a:pPr lvl="1"/>
            <a:r>
              <a:rPr lang="en-US" dirty="0"/>
              <a:t>Freedom of Access: all services and facilities</a:t>
            </a:r>
          </a:p>
          <a:p>
            <a:pPr lvl="1"/>
            <a:r>
              <a:rPr lang="en-US" dirty="0"/>
              <a:t>Student Grievance Policy</a:t>
            </a:r>
          </a:p>
          <a:p>
            <a:pPr lvl="1"/>
            <a:r>
              <a:rPr lang="en-US" dirty="0"/>
              <a:t>Student Code of Conduct</a:t>
            </a:r>
          </a:p>
          <a:p>
            <a:pPr lvl="1"/>
            <a:r>
              <a:rPr lang="en-US" dirty="0"/>
              <a:t>Academic Dishonesty</a:t>
            </a:r>
          </a:p>
          <a:p>
            <a:pPr lvl="2"/>
            <a:r>
              <a:rPr lang="en-US" dirty="0"/>
              <a:t>Plagiarism</a:t>
            </a:r>
          </a:p>
          <a:p>
            <a:pPr lvl="2"/>
            <a:r>
              <a:rPr lang="en-US" dirty="0"/>
              <a:t>Copyright Policy</a:t>
            </a:r>
          </a:p>
          <a:p>
            <a:pPr lvl="1"/>
            <a:r>
              <a:rPr lang="en-US" dirty="0"/>
              <a:t>Drug, Alcohol and Smoking Policy</a:t>
            </a:r>
          </a:p>
          <a:p>
            <a:pPr lvl="1"/>
            <a:r>
              <a:rPr lang="en-US" dirty="0"/>
              <a:t>Weapons Policy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22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n\AppData\Local\Microsoft\Windows\Temporary Internet Files\Content.IE5\XJ3VIMMN\global_international_globe_flags_iStock_3x4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2213" y="35718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15326" cy="4873752"/>
          </a:xfrm>
        </p:spPr>
        <p:txBody>
          <a:bodyPr>
            <a:normAutofit/>
          </a:bodyPr>
          <a:lstStyle/>
          <a:p>
            <a:r>
              <a:rPr lang="en-US" dirty="0"/>
              <a:t>During initial stay</a:t>
            </a:r>
          </a:p>
          <a:p>
            <a:pPr lvl="1"/>
            <a:r>
              <a:rPr lang="en-US" sz="2400" dirty="0"/>
              <a:t>Apply for CA. Driver’s License</a:t>
            </a:r>
          </a:p>
          <a:p>
            <a:pPr lvl="2"/>
            <a:r>
              <a:rPr lang="en-US" sz="2400" dirty="0"/>
              <a:t>Must be registered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Bank Account</a:t>
            </a:r>
          </a:p>
          <a:p>
            <a:pPr lvl="2"/>
            <a:r>
              <a:rPr lang="en-US" sz="2400" dirty="0"/>
              <a:t>Documents required: passport, visa, I-94, I-20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Cellular Phone</a:t>
            </a:r>
          </a:p>
          <a:p>
            <a:pPr lvl="2"/>
            <a:r>
              <a:rPr lang="en-US" sz="2400" dirty="0"/>
              <a:t>Prepaid phones available in major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un\AppData\Local\Microsoft\Windows\Temporary Internet Files\Content.IE5\XJ3VIMMN\Global_Mangrove_Distribution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75564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Immigration documents</a:t>
            </a:r>
          </a:p>
          <a:p>
            <a:pPr lvl="1"/>
            <a:r>
              <a:rPr lang="en-US" sz="2400" b="1" dirty="0"/>
              <a:t>Passport: issued by your country’s Embassy</a:t>
            </a:r>
          </a:p>
          <a:p>
            <a:pPr lvl="1"/>
            <a:r>
              <a:rPr lang="en-US" sz="2400" b="1" dirty="0"/>
              <a:t>F-1 Visa: issued by the U.S. Embassy</a:t>
            </a:r>
          </a:p>
          <a:p>
            <a:pPr lvl="1"/>
            <a:r>
              <a:rPr lang="en-US" sz="2400" b="1" dirty="0"/>
              <a:t>I-94: entry/ departure record</a:t>
            </a:r>
          </a:p>
          <a:p>
            <a:pPr lvl="1"/>
            <a:r>
              <a:rPr lang="en-US" sz="2400" b="1" dirty="0"/>
              <a:t>I-20</a:t>
            </a:r>
          </a:p>
          <a:p>
            <a:pPr lvl="2"/>
            <a:r>
              <a:rPr lang="en-US" sz="2400" b="1" dirty="0"/>
              <a:t>DSO must sign annually on page 2 (required for travel)</a:t>
            </a:r>
          </a:p>
          <a:p>
            <a:pPr lvl="2"/>
            <a:r>
              <a:rPr lang="en-US" sz="2400" b="1" dirty="0"/>
              <a:t>Check if your information is correct</a:t>
            </a:r>
          </a:p>
          <a:p>
            <a:pPr lvl="2"/>
            <a:r>
              <a:rPr lang="en-US" sz="2400" b="1" dirty="0"/>
              <a:t>Request reissue after updates</a:t>
            </a:r>
          </a:p>
          <a:p>
            <a:pPr lvl="2"/>
            <a:r>
              <a:rPr lang="en-US" sz="2400" b="1" dirty="0"/>
              <a:t>Program completion date: last day of school</a:t>
            </a:r>
          </a:p>
        </p:txBody>
      </p:sp>
    </p:spTree>
    <p:extLst>
      <p:ext uri="{BB962C8B-B14F-4D97-AF65-F5344CB8AC3E}">
        <p14:creationId xmlns:p14="http://schemas.microsoft.com/office/powerpoint/2010/main" val="4105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Annual vacation/ leave of absence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305800" cy="4873752"/>
          </a:xfrm>
        </p:spPr>
        <p:txBody>
          <a:bodyPr>
            <a:noAutofit/>
          </a:bodyPr>
          <a:lstStyle/>
          <a:p>
            <a:r>
              <a:rPr lang="en-US" sz="2200" dirty="0"/>
              <a:t>Annual Vacation</a:t>
            </a:r>
          </a:p>
          <a:p>
            <a:pPr lvl="1"/>
            <a:r>
              <a:rPr lang="en-US" sz="2200" dirty="0"/>
              <a:t>Each summer</a:t>
            </a:r>
          </a:p>
          <a:p>
            <a:pPr lvl="1"/>
            <a:r>
              <a:rPr lang="en-US" sz="2200" dirty="0"/>
              <a:t>May stay in the U.S.</a:t>
            </a:r>
          </a:p>
          <a:p>
            <a:pPr lvl="1"/>
            <a:r>
              <a:rPr lang="en-US" sz="2200" dirty="0"/>
              <a:t>May work on-campus</a:t>
            </a:r>
          </a:p>
          <a:p>
            <a:pPr lvl="1"/>
            <a:r>
              <a:rPr lang="en-US" sz="2200" dirty="0"/>
              <a:t>May study</a:t>
            </a:r>
          </a:p>
          <a:p>
            <a:r>
              <a:rPr lang="en-US" sz="2200" dirty="0"/>
              <a:t>Leave of Absence</a:t>
            </a:r>
          </a:p>
          <a:p>
            <a:pPr lvl="1"/>
            <a:r>
              <a:rPr lang="en-US" sz="2200" dirty="0"/>
              <a:t>Medical reason</a:t>
            </a:r>
          </a:p>
          <a:p>
            <a:pPr lvl="2"/>
            <a:r>
              <a:rPr lang="en-US" sz="2200" dirty="0"/>
              <a:t>Can stay in the U.S. (proper medical note required)</a:t>
            </a:r>
          </a:p>
          <a:p>
            <a:pPr marL="800100" lvl="1" indent="-342900"/>
            <a:r>
              <a:rPr lang="en-US" sz="2200" dirty="0"/>
              <a:t>Personal reason</a:t>
            </a:r>
          </a:p>
          <a:p>
            <a:pPr marL="1074420" lvl="2" indent="-342900"/>
            <a:r>
              <a:rPr lang="en-US" sz="2200" dirty="0"/>
              <a:t>Must leave the U.S.</a:t>
            </a:r>
          </a:p>
          <a:p>
            <a:pPr marL="1074420" lvl="2" indent="-342900"/>
            <a:r>
              <a:rPr lang="en-US" sz="2200" dirty="0"/>
              <a:t>Re-enter as early as 30 days prior next session start date</a:t>
            </a:r>
          </a:p>
          <a:p>
            <a:pPr marL="1074420" lvl="2" indent="-342900"/>
            <a:r>
              <a:rPr lang="en-US" sz="2200" dirty="0"/>
              <a:t>Must notify DSO for I-20 to be changed back to “Active”</a:t>
            </a:r>
          </a:p>
        </p:txBody>
      </p:sp>
    </p:spTree>
    <p:extLst>
      <p:ext uri="{BB962C8B-B14F-4D97-AF65-F5344CB8AC3E}">
        <p14:creationId xmlns:p14="http://schemas.microsoft.com/office/powerpoint/2010/main" val="26469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Transfer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4676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Complete an exit interview</a:t>
            </a:r>
          </a:p>
          <a:p>
            <a:r>
              <a:rPr lang="en-US" sz="2800" dirty="0"/>
              <a:t>Submit proper withdrawal documents</a:t>
            </a:r>
          </a:p>
          <a:p>
            <a:r>
              <a:rPr lang="en-US" sz="2800" dirty="0"/>
              <a:t>Clear all financial obligations</a:t>
            </a:r>
          </a:p>
          <a:p>
            <a:r>
              <a:rPr lang="en-US" sz="2800" dirty="0"/>
              <a:t>Submit the acceptance letter and transfer form from transfer-in school to the International Student Advisor (DSO)</a:t>
            </a:r>
          </a:p>
        </p:txBody>
      </p:sp>
    </p:spTree>
    <p:extLst>
      <p:ext uri="{BB962C8B-B14F-4D97-AF65-F5344CB8AC3E}">
        <p14:creationId xmlns:p14="http://schemas.microsoft.com/office/powerpoint/2010/main" val="5154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665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7048"/>
            <a:ext cx="6553200" cy="3197352"/>
          </a:xfrm>
        </p:spPr>
        <p:txBody>
          <a:bodyPr>
            <a:normAutofit/>
          </a:bodyPr>
          <a:lstStyle/>
          <a:p>
            <a:r>
              <a:rPr lang="en-US" sz="2800" dirty="0"/>
              <a:t>Academic Advising</a:t>
            </a:r>
          </a:p>
          <a:p>
            <a:r>
              <a:rPr lang="en-US" sz="2800" dirty="0"/>
              <a:t>Activities: guest speakers, events</a:t>
            </a:r>
          </a:p>
          <a:p>
            <a:r>
              <a:rPr lang="en-US" sz="2800" dirty="0"/>
              <a:t>Career Services: workshops, job search, OPT</a:t>
            </a:r>
          </a:p>
          <a:p>
            <a:r>
              <a:rPr lang="en-US" sz="2800" dirty="0"/>
              <a:t>Graduation Ceremony</a:t>
            </a:r>
          </a:p>
        </p:txBody>
      </p:sp>
      <p:pic>
        <p:nvPicPr>
          <p:cNvPr id="2052" name="Picture 4" descr="C:\Users\Jun\AppData\Local\Microsoft\Windows\Temporary Internet Files\Content.IE5\4JW64SI3\Geslaag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61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n\Desktop\Nobel logo &amp; letter\nobel logo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95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</a:rPr>
              <a:t>Welcome to Nobel University!</a:t>
            </a:r>
          </a:p>
        </p:txBody>
      </p:sp>
    </p:spTree>
    <p:extLst>
      <p:ext uri="{BB962C8B-B14F-4D97-AF65-F5344CB8AC3E}">
        <p14:creationId xmlns:p14="http://schemas.microsoft.com/office/powerpoint/2010/main" val="26497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1524000"/>
            <a:ext cx="3352800" cy="3429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your new future!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Meet our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President				Chong S. Kim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Chief On-Site Administrator	Ilsik Byun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Administrator of Admissions	Junsuk Chang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r>
              <a:rPr lang="en-US" dirty="0"/>
              <a:t>Registrar				Yoo Jin Jung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Finance				Jeny Kim</a:t>
            </a:r>
          </a:p>
          <a:p>
            <a:pPr marL="0" indent="0" algn="r">
              <a:buNone/>
            </a:pPr>
            <a:r>
              <a:rPr lang="en-US" dirty="0"/>
              <a:t>						</a:t>
            </a:r>
          </a:p>
          <a:p>
            <a:r>
              <a:rPr lang="en-US" dirty="0"/>
              <a:t>Librarian			      Alida Montanez-Salas</a:t>
            </a:r>
          </a:p>
          <a:p>
            <a:endParaRPr lang="en-US" dirty="0"/>
          </a:p>
          <a:p>
            <a:pPr algn="just"/>
            <a:r>
              <a:rPr lang="en-US" dirty="0"/>
              <a:t>Student Services                            John Hong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1143000"/>
          </a:xfrm>
        </p:spPr>
        <p:txBody>
          <a:bodyPr>
            <a:noAutofit/>
          </a:bodyPr>
          <a:lstStyle/>
          <a:p>
            <a:pPr algn="ctr"/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un\AppData\Local\Microsoft\Windows\Temporary Internet Files\Content.IE5\UJLVM5KQ\8773811585_d4991a12f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" y="533400"/>
            <a:ext cx="868001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5814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4932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Bachelor of arts in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7467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Programs is designed to broaden the spectrum of business courses with an understanding of cultural and sociological forces that shape business success.</a:t>
            </a:r>
          </a:p>
          <a:p>
            <a:endParaRPr lang="en-US" dirty="0"/>
          </a:p>
          <a:p>
            <a:r>
              <a:rPr lang="en-US" dirty="0"/>
              <a:t>Program length: 4 years</a:t>
            </a:r>
          </a:p>
          <a:p>
            <a:r>
              <a:rPr lang="en-US" dirty="0"/>
              <a:t>Minimum requirement per semester: 12 units</a:t>
            </a:r>
          </a:p>
          <a:p>
            <a:r>
              <a:rPr lang="en-US" dirty="0"/>
              <a:t>Graduation requirement: 120 units</a:t>
            </a:r>
          </a:p>
        </p:txBody>
      </p:sp>
    </p:spTree>
    <p:extLst>
      <p:ext uri="{BB962C8B-B14F-4D97-AF65-F5344CB8AC3E}">
        <p14:creationId xmlns:p14="http://schemas.microsoft.com/office/powerpoint/2010/main" val="2468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Master of 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 is designed to develop skills within the general function areas of business by utilizing a reality-centered academic experience through collaboration with the business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length: 2 years</a:t>
            </a:r>
          </a:p>
          <a:p>
            <a:r>
              <a:rPr lang="en-US" dirty="0"/>
              <a:t>Minimum requirement per semester: 9 units</a:t>
            </a:r>
          </a:p>
          <a:p>
            <a:r>
              <a:rPr lang="en-US" dirty="0"/>
              <a:t>Graduation requirement: 36 units (CPT is required to graduate from the program.)</a:t>
            </a:r>
          </a:p>
        </p:txBody>
      </p:sp>
    </p:spTree>
    <p:extLst>
      <p:ext uri="{BB962C8B-B14F-4D97-AF65-F5344CB8AC3E}">
        <p14:creationId xmlns:p14="http://schemas.microsoft.com/office/powerpoint/2010/main" val="3330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Important dates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34290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/>
              <a:t>Semester begins:                               August 26, 2024</a:t>
            </a:r>
          </a:p>
          <a:p>
            <a:r>
              <a:rPr lang="en-US" dirty="0"/>
              <a:t>Last day to ADD/ DROP:	    September 6, 2024</a:t>
            </a:r>
          </a:p>
          <a:p>
            <a:r>
              <a:rPr lang="en-US" dirty="0"/>
              <a:t>Last day of class: 		    December 13, 2024</a:t>
            </a:r>
          </a:p>
          <a:p>
            <a:r>
              <a:rPr lang="en-US" dirty="0"/>
              <a:t>Next semester begins:                      January 6, 2025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5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Holidays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University will be closed during these holidays:</a:t>
            </a:r>
          </a:p>
          <a:p>
            <a:pPr lvl="1"/>
            <a:r>
              <a:rPr lang="en-US" sz="2400" dirty="0"/>
              <a:t>Labor Day:	</a:t>
            </a:r>
            <a:br>
              <a:rPr lang="en-US" sz="2400" dirty="0"/>
            </a:br>
            <a:r>
              <a:rPr lang="en-US" sz="2400" b="1" dirty="0"/>
              <a:t>September 2, 2024</a:t>
            </a:r>
          </a:p>
          <a:p>
            <a:pPr lvl="1"/>
            <a:r>
              <a:rPr lang="en-US" sz="2400" dirty="0"/>
              <a:t>Columbus Day:	</a:t>
            </a:r>
            <a:br>
              <a:rPr lang="en-US" sz="2400" dirty="0"/>
            </a:br>
            <a:r>
              <a:rPr lang="en-US" sz="2400" b="1" dirty="0"/>
              <a:t>October 14, 2024</a:t>
            </a:r>
          </a:p>
          <a:p>
            <a:pPr lvl="1"/>
            <a:r>
              <a:rPr lang="en-US" sz="2400" dirty="0"/>
              <a:t>Veteran’s Day:</a:t>
            </a:r>
          </a:p>
          <a:p>
            <a:pPr marL="365760" lvl="1" indent="0">
              <a:buNone/>
            </a:pPr>
            <a:r>
              <a:rPr lang="en-US" sz="2400" b="1" dirty="0"/>
              <a:t>   November 11, 2024</a:t>
            </a:r>
          </a:p>
          <a:p>
            <a:pPr lvl="1"/>
            <a:r>
              <a:rPr lang="en-US" sz="2400" dirty="0"/>
              <a:t>Thanksgiving Day:</a:t>
            </a:r>
          </a:p>
          <a:p>
            <a:pPr marL="365760" lvl="1" indent="0">
              <a:buNone/>
            </a:pPr>
            <a:r>
              <a:rPr lang="en-US" sz="2400" b="1" dirty="0"/>
              <a:t>   November 28, 2024 – November 29, 2024</a:t>
            </a:r>
          </a:p>
          <a:p>
            <a:pPr lvl="1"/>
            <a:r>
              <a:rPr lang="en-US" sz="2400" dirty="0"/>
              <a:t>Christmas Day:</a:t>
            </a:r>
          </a:p>
          <a:p>
            <a:pPr marL="365760" lvl="1" indent="0">
              <a:buNone/>
            </a:pPr>
            <a:r>
              <a:rPr lang="en-US" sz="2400" b="1" dirty="0"/>
              <a:t>   Dates TBD</a:t>
            </a:r>
          </a:p>
        </p:txBody>
      </p:sp>
    </p:spTree>
    <p:extLst>
      <p:ext uri="{BB962C8B-B14F-4D97-AF65-F5344CB8AC3E}">
        <p14:creationId xmlns:p14="http://schemas.microsoft.com/office/powerpoint/2010/main" val="14184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Library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7467600" cy="4800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Library hours (Restrictions might apply due to COVID-19)</a:t>
            </a:r>
          </a:p>
          <a:p>
            <a:pPr lvl="1"/>
            <a:r>
              <a:rPr lang="en-US" sz="2400" dirty="0"/>
              <a:t>9 AM – 5 PM Monday – Friday</a:t>
            </a:r>
          </a:p>
          <a:p>
            <a:pPr>
              <a:spcBef>
                <a:spcPts val="0"/>
              </a:spcBef>
            </a:pPr>
            <a:r>
              <a:rPr lang="en-US" dirty="0"/>
              <a:t>Books / Textbooks / Magazines / Newspaper </a:t>
            </a:r>
          </a:p>
          <a:p>
            <a:r>
              <a:rPr lang="en-US" dirty="0"/>
              <a:t>Online Library Catalog</a:t>
            </a:r>
          </a:p>
          <a:p>
            <a:pPr lvl="1"/>
            <a:r>
              <a:rPr lang="en-US" sz="2400" dirty="0">
                <a:hlinkClick r:id="rId2"/>
              </a:rPr>
              <a:t>Nobel Online Library</a:t>
            </a:r>
            <a:r>
              <a:rPr lang="en-US" sz="2400" dirty="0"/>
              <a:t>® </a:t>
            </a:r>
          </a:p>
          <a:p>
            <a:r>
              <a:rPr lang="en-US" dirty="0"/>
              <a:t>Research Tools</a:t>
            </a:r>
          </a:p>
          <a:p>
            <a:pPr lvl="1"/>
            <a:r>
              <a:rPr lang="en-US" sz="2400" dirty="0">
                <a:hlinkClick r:id="rId3"/>
              </a:rPr>
              <a:t>Online Resources</a:t>
            </a:r>
            <a:r>
              <a:rPr lang="en-US" sz="2400" dirty="0"/>
              <a:t>®</a:t>
            </a:r>
          </a:p>
          <a:p>
            <a:pPr lvl="1"/>
            <a:r>
              <a:rPr lang="en-US" sz="2400" dirty="0">
                <a:hlinkClick r:id="rId4"/>
              </a:rPr>
              <a:t>eBooks</a:t>
            </a:r>
            <a:r>
              <a:rPr lang="en-US" sz="2400" dirty="0"/>
              <a:t>®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0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4804</TotalTime>
  <Words>611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Century Schoolbook</vt:lpstr>
      <vt:lpstr>Times New Roman</vt:lpstr>
      <vt:lpstr>Wingdings</vt:lpstr>
      <vt:lpstr>Wingdings 2</vt:lpstr>
      <vt:lpstr>Oriel</vt:lpstr>
      <vt:lpstr>New Student Orientation</vt:lpstr>
      <vt:lpstr>Welcome to your new future!</vt:lpstr>
      <vt:lpstr>Meet our staff</vt:lpstr>
      <vt:lpstr>PowerPoint Presentation</vt:lpstr>
      <vt:lpstr>Bachelor of arts in  business administration</vt:lpstr>
      <vt:lpstr>Master of business administration</vt:lpstr>
      <vt:lpstr>Important dates</vt:lpstr>
      <vt:lpstr>Holidays</vt:lpstr>
      <vt:lpstr>Library </vt:lpstr>
      <vt:lpstr>Student handbook review </vt:lpstr>
      <vt:lpstr>PowerPoint Presentation</vt:lpstr>
      <vt:lpstr>International students</vt:lpstr>
      <vt:lpstr>International students</vt:lpstr>
      <vt:lpstr>Annual vacation/ leave of absence</vt:lpstr>
      <vt:lpstr>Transfer out</vt:lpstr>
      <vt:lpstr>Student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Orientation</dc:title>
  <dc:creator>Jun</dc:creator>
  <cp:lastModifiedBy>Nobel University_LA</cp:lastModifiedBy>
  <cp:revision>56</cp:revision>
  <cp:lastPrinted>2023-04-12T18:09:21Z</cp:lastPrinted>
  <dcterms:created xsi:type="dcterms:W3CDTF">2017-08-10T16:43:39Z</dcterms:created>
  <dcterms:modified xsi:type="dcterms:W3CDTF">2024-07-22T17:57:01Z</dcterms:modified>
</cp:coreProperties>
</file>